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meeste gevallen zullen we eerst de spanningen versterken tot het gewenste niveau en in de daarna volgende stappen de stromen versterken.</a:t>
            </a:r>
          </a:p>
          <a:p>
            <a:r>
              <a:t>Vooral de laatste stappen, waar grote spanningen grote stromen voorkomen zijn in het ontwerp het belangrijkst aangezien hier de grootste verliezen optreden.</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 </a:t>
            </a:r>
          </a:p>
          <a:p>
            <a:r>
              <a:t>* Vcc = 20V</a:t>
            </a:r>
          </a:p>
          <a:p>
            <a:r>
              <a:t>* RC = 2 kΩ</a:t>
            </a:r>
          </a:p>
          <a:p>
            <a:r>
              <a:t>* RB = 772 kΩ</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tweede schema van de Klasse A versterker voert bijkomend emitter degeneratie in. Dit gebeurt aan de hand van de extra weerstand RE. De reden hiervoor is dat VBE van een bipolaire transistor gaat dalen als de temperatuur stijgt. In het geval dat de instelling niet mag verschuiven tussen het opstarten van de versterker (i.e. wanneer de vermogentransistor koud is) en het normale verbruik (i.e. wanneer de transistor warm is) is het nuttig emitter degeneratie in te voeren. Ook wanneer er pieken van zware belasting kunnen optreden en het gedrag van de versterker niet anders mag zijn na deze belastingspieken, is het goed emitter degeneratie in te voeren.</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berekening van de basisstroom IB verloopt nu op de bovenstaande wijze.</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eenvoudig model kan hiervoor worden opgesteld, waarbij RE (b+1) maal groter is dan de nominale waarde.</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ingangsweerstand $R_i$ is nu ook $R_{E}$ (b+1).</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emitter-collector lus wordt op gelijkaardig wijze berekend.</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Oplossing:</a:t>
            </a:r>
          </a:p>
          <a:p>
            <a:r>
              <a:t>* IB = 40.1 µA</a:t>
            </a:r>
          </a:p>
          <a:p>
            <a:r>
              <a:t>* IC = 2.01 mA</a:t>
            </a:r>
          </a:p>
          <a:p>
            <a:r>
              <a:t>* VCE = 13.97 V</a:t>
            </a:r>
          </a:p>
          <a:p>
            <a:r>
              <a:t>* VC = 15.98 V</a:t>
            </a:r>
          </a:p>
          <a:p>
            <a:r>
              <a:t>* VE = 2.01 V</a:t>
            </a:r>
          </a:p>
          <a:p>
            <a:r>
              <a:t>* VB = 2.71 V</a:t>
            </a:r>
          </a:p>
          <a:p>
            <a:r>
              <a:t>* VBC = -13.72 V</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VB kan alleen maar onafhankelijk zijn van de ingangsstroom IB indien Ri veel groter is dan R</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De oplossing aangegeven in de slide is uitgewerkt in de veronderstelling dat</a:t>
            </a:r>
          </a:p>
          <a:p/>
          <a:p>
            <a:r>
              <a:t>bRE &gt;&gt;&gt;  R 2(zie slide 33, rechter bovenhoek).  Dan bekomen we dat VB= 2 V.</a:t>
            </a:r>
          </a:p>
          <a:p>
            <a:r>
              <a:t>We kunnen ook de parallelschakeling uitrekenen zoals in de figuur van slide 33. Dan komen we uit dat  VB= 1.996 V</a:t>
            </a:r>
          </a:p>
          <a:p>
            <a:r>
              <a:t>Vervolgens wordt dan:</a:t>
            </a:r>
          </a:p>
          <a:p>
            <a:r>
              <a:t>* VE=1.266V en dan hebben we IE= 0.844 mA</a:t>
            </a:r>
          </a:p>
          <a:p>
            <a:r>
              <a:t>* IB =IE/(1+b)</a:t>
            </a:r>
          </a:p>
          <a:p>
            <a:r>
              <a:t>* IB wordt dan  5.99 uA</a:t>
            </a:r>
          </a:p>
          <a:p>
            <a:r>
              <a:t>* IC wordt dan 0.838 mA.</a:t>
            </a:r>
          </a:p>
          <a:p>
            <a:r>
              <a:t>* VCE= 22-1.266-8.38=12.35 V.</a:t>
            </a:r>
          </a:p>
          <a:p/>
          <a:p>
            <a:r>
              <a:t>We zien dat de benadering in de bovenhoek van slide 33 een verschil geeft van 1.7% ten opzicht van het meer nauwkeurigere resultaat.</a:t>
            </a:r>
          </a:p>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Het maximale rendement wordt hier op een gelijkaardige wijze als op de vorige pagina bepaald. Het is al een factor 3 beter. Maar dit volstaat nog niet.</a:t>
            </a:r>
          </a:p>
          <a:p>
            <a:r>
              <a:t>Luidsprekers laten geen DC stroom toe omdat de boxen dan geen symmetrische zwaai kunnen bekomen.</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vertrekbasis voor het ontwerp van een klasse A  versterker is de karakteristiek van de vermogentransistor, zoals in de slide hierboven getoond wordt.</a:t>
            </a:r>
          </a:p>
          <a:p>
            <a:r>
              <a:t>Er zijn 3 beperkingen voor elke bipolaire transistor:</a:t>
            </a:r>
          </a:p>
          <a:p>
            <a:r>
              <a:t>* Maximale stroom door de transistor</a:t>
            </a:r>
          </a:p>
          <a:p>
            <a:r>
              <a:t>* Maximale spanning over de transistor</a:t>
            </a:r>
          </a:p>
          <a:p>
            <a:r>
              <a:t>* Maximaal vermogen gedissipeerd door de transistor. Dit laatste is afhankelijk van de koeling van de transistor.</a:t>
            </a:r>
          </a:p>
          <a:p/>
          <a:p>
            <a:r>
              <a:t>Daarnaast zijn er natuurlijk ook de eigenschappen zoals de voorwaartse spanning van de basis-emitter diode en de stroomversterking $\beta$.</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Laat ons eerst naar het DC instelling kijken, dus zonder het AC signaal Vi dat dan later 10 mA AC aan de basis zal leveren. De basis van de bipolaire transistor die aangestuurd wordt staat 0.7 V hoger als de emitter die op 0 staat. Dus over de weerstand RB staat 19.3 V. Deze weerstand is 1 KOhm, dus de DC basisstroom is 19.3 mA. Deze wordt 25 maal versterkt dus de collectorstroom is 482.5 mA.</a:t>
            </a:r>
          </a:p>
          <a:p/>
          <a:p>
            <a:r>
              <a:t>In het totaal (instellingweerstand+vermogentransistor) moet de 20V voeding dus 482.5 mA+19.3 mA= 501.8 mA leveren. Dit is 10.036 Watt in het totaal. In de weerstand RB (instelling) verbruiken we 0.37 W (19.3 mA x 19.3V) en in de vermogentransistor en RC samen 9.6W (482.5 mA* 20 V)</a:t>
            </a:r>
          </a:p>
          <a:p>
            <a:r>
              <a:t>Vervolgens kijken we naar het AC vermogen. Er wordt door de bron 10 mA piek AC aangestuurd naar de basis. Als een gevolg hiervan bekomen we 250 mA aan de collector. Dit geeft een AC vermogen in Rc:   Pac= Rac/2 * Iac* Iac= 0.625W.</a:t>
            </a:r>
          </a:p>
          <a:p/>
          <a:p>
            <a:r>
              <a:t>In de elektronica kijken we vaak naar het rendement van de laatste trap, de verbruiker van het grootste vermogen, zonder de instelling of voortrappen. Het is ook het gemakkelijkste en vraagt het minste rekenwerk. Indien dat gevraagd is, is</a:t>
            </a:r>
          </a:p>
          <a:p/>
          <a:p>
            <a:r>
              <a:t>mu= 0.625 W/ 9.6 W = 6.5 %</a:t>
            </a:r>
          </a:p>
          <a:p/>
          <a:p>
            <a:r>
              <a:t>Wanneer echter het systeemrendement gevraagd wordt, moet je alle verliezen  en verbruikers inbrengen en kom je nog lager uit. In dit geval is het echter nog eenvoudig:</a:t>
            </a:r>
          </a:p>
          <a:p/>
          <a:p>
            <a:r>
              <a:t>mu = 0.625 W/ 10.036 W = 6.2 %</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Bij de keuze van de DC instelling is het belangrijk om zowel een grote spanningszwaai over de transistor te kunnen bekomen alsook een grote stroomzwaai over de transistor.</a:t>
            </a:r>
          </a:p>
          <a:p>
            <a:r>
              <a:t>Met deze karakteristieken lijkt het punt B de beste keuze, Op het einde van dit hoofdstuk komen we op deze keuze in detail terug.</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Dit is het eerste klasse A schema waarvan we de instelling gaan uitwerken.</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Voor de DC-instelling moeten we zowel IB (basisstroom) als IC (collectorstroom) en VC (collectorspanning) goed krijgen. Dit wil zeggen dat we de volgende parameters juist moeten kiezen:</a:t>
            </a:r>
          </a:p>
          <a:p>
            <a:r>
              <a:t>* RB: De basisweerstand</a:t>
            </a:r>
          </a:p>
          <a:p>
            <a:r>
              <a:t>* RC : De collectorweerstand</a:t>
            </a:r>
          </a:p>
          <a:p>
            <a:r>
              <a:t>* VCC: de voedingsspanning</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Opl.: </a:t>
            </a:r>
          </a:p>
          <a:p>
            <a:r>
              <a:t>* IB = 47.08 µA</a:t>
            </a:r>
          </a:p>
          <a:p>
            <a:r>
              <a:t>* IC = 2.35 mA</a:t>
            </a:r>
          </a:p>
          <a:p>
            <a:r>
              <a:t>* VCE = 6.83 V</a:t>
            </a:r>
          </a:p>
          <a:p>
            <a:r>
              <a:t>* VB = 0.7 V</a:t>
            </a:r>
          </a:p>
          <a:p>
            <a:r>
              <a:t>* VC = 6.83 V</a:t>
            </a:r>
          </a:p>
          <a:p>
            <a:r>
              <a:t>* VBC = -6.13 V</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gebruiken de transistorkarakteristieken om het DC instelpunt (Q) te bepalen. Hiervoor variëren we  parameters:</a:t>
            </a:r>
          </a:p>
          <a:p/>
          <a:p>
            <a:r>
              <a:t>- De basisstroom IB</a:t>
            </a:r>
          </a:p>
          <a:p>
            <a:r>
              <a:t>- De belastingsweerstand RC</a:t>
            </a:r>
          </a:p>
          <a:p>
            <a:r>
              <a:t>- De voedingsspanning VCC</a:t>
            </a:r>
          </a:p>
          <a:p>
            <a:r>
              <a:t>De invloed van elk van deze  parameters wordt aanschouwelijk voorgesteld op de volgende pagina’s.</a:t>
            </a:r>
          </a:p>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eerste parameter die we kunnen variëren is de basisstroom IB. We zien dat door een hogere basisstroom IB het DC instelpunt Q telkens op een hogere curve komt te liggen.</a:t>
            </a:r>
          </a:p>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Deze figuur toont de invloed van de weerstand RC. We zien dat door het verhogen van RC van R naar R, het DC instelpunt Q horizontaal opschuift.</a:t>
            </a:r>
          </a:p>
          <a:p>
            <a:r>
              <a:t>[] Robert L. Boylestad,  “Electronic Devices and Circuit Theory”, e edition, Copyright © by Pearson Education, Inc. Upper Saddle River, New Jersey</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A versterkers</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Laagfrequent versterkers</a:t>
            </a:r>
          </a:p>
          <a:p>
            <a:pPr>
              <a:defRPr sz="2400">
                <a:solidFill>
                  <a:srgbClr val="FFFFFF"/>
                </a:solidFill>
              </a:defRPr>
            </a:pPr>
            <a:r>
              <a:t>met 1 vermogentransistor</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Februari 2026</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A versterkers</a:t>
            </a:r>
            <a:endParaRPr sz="3200" b="1" i="0">
              <a:latin typeface="Arial"/>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Een klasse A versterker wordt als vermogenversterker gebruikt.</a:t>
            </a:r>
          </a:p>
          <a:p>
            <a:pPr lvl="1"/>
            <a:r>
              <a:t>Een klasse A versterker bestaat uit een enkele vermogentransistor (bipolaire transistor).</a:t>
            </a:r>
          </a:p>
          <a:p>
            <a:pPr lvl="1"/>
            <a:r>
              <a:t>Daarom beschouwen we eerst de mogelijkheden om een bipolaire transistor in te stellen (DC).</a:t>
            </a:r>
          </a:p>
          <a:p>
            <a:pPr lvl="1"/>
            <a:r>
              <a:t>Het DC-instelpunt is de DC-spanning waarop de AC-spanning (die versterkt moet worden) is gesuperponeerd.</a:t>
            </a:r>
          </a:p>
        </p:txBody>
      </p:sp>
      <p:sp>
        <p:nvSpPr>
          <p:cNvPr id="3" name="Title 2"/>
          <p:cNvSpPr>
            <a:spLocks noGrp="1"/>
          </p:cNvSpPr>
          <p:nvPr>
            <p:ph type="title"/>
          </p:nvPr>
        </p:nvSpPr>
        <p:spPr/>
        <p:txBody>
          <a:bodyPr wrap="square">
            <a:noAutofit/>
          </a:bodyPr>
          <a:lstStyle/>
          <a:p>
            <a:r>
              <a:rPr sz="3200" b="1" i="0">
                <a:latin typeface="Arial"/>
              </a:rPr>
              <a:t>Inleiding    klasse A versterker</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Werkingsgebied    bipolaire transistor</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pic>
        <p:nvPicPr>
          <p:cNvPr id="4" name="Picture 3" descr="image.png"/>
          <p:cNvPicPr>
            <a:picLocks noChangeAspect="1"/>
          </p:cNvPicPr>
          <p:nvPr/>
        </p:nvPicPr>
        <p:blipFill>
          <a:blip r:embed="rId3"/>
          <a:stretch>
            <a:fillRect/>
          </a:stretch>
        </p:blipFill>
        <p:spPr>
          <a:xfrm>
            <a:off x="8715375" y="1728216"/>
            <a:ext cx="2076450" cy="352425"/>
          </a:xfrm>
          <a:prstGeom prst="rect">
            <a:avLst/>
          </a:prstGeom>
        </p:spPr>
      </p:pic>
      <p:pic>
        <p:nvPicPr>
          <p:cNvPr id="5" name="Picture 4" descr="image.png"/>
          <p:cNvPicPr>
            <a:picLocks noChangeAspect="1"/>
          </p:cNvPicPr>
          <p:nvPr/>
        </p:nvPicPr>
        <p:blipFill>
          <a:blip r:embed="rId4"/>
          <a:stretch>
            <a:fillRect/>
          </a:stretch>
        </p:blipFill>
        <p:spPr>
          <a:xfrm>
            <a:off x="7967662" y="2354961"/>
            <a:ext cx="3571875" cy="390525"/>
          </a:xfrm>
          <a:prstGeom prst="rect">
            <a:avLst/>
          </a:prstGeom>
        </p:spPr>
      </p:pic>
      <p:pic>
        <p:nvPicPr>
          <p:cNvPr id="6" name="Picture 5" descr="image.png"/>
          <p:cNvPicPr>
            <a:picLocks noChangeAspect="1"/>
          </p:cNvPicPr>
          <p:nvPr/>
        </p:nvPicPr>
        <p:blipFill>
          <a:blip r:embed="rId5"/>
          <a:stretch>
            <a:fillRect/>
          </a:stretch>
        </p:blipFill>
        <p:spPr>
          <a:xfrm>
            <a:off x="8943975" y="3019806"/>
            <a:ext cx="1619250" cy="3524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Belang van het DC-instelpunt</a:t>
            </a:r>
            <a:endParaRPr sz="3200" b="1" i="0">
              <a:latin typeface="Arial"/>
            </a:endParaRPr>
          </a:p>
        </p:txBody>
      </p:sp>
      <p:pic>
        <p:nvPicPr>
          <p:cNvPr id="3" name="Picture 2" descr="image.jpg"/>
          <p:cNvPicPr>
            <a:picLocks noChangeAspect="1"/>
          </p:cNvPicPr>
          <p:nvPr/>
        </p:nvPicPr>
        <p:blipFill>
          <a:blip r:embed="rId2"/>
          <a:stretch>
            <a:fillRect/>
          </a:stretch>
        </p:blipFill>
        <p:spPr>
          <a:xfrm>
            <a:off x="2546687" y="539496"/>
            <a:ext cx="7098626" cy="5669280"/>
          </a:xfrm>
          <a:prstGeom prst="rect">
            <a:avLst/>
          </a:prstGeom>
        </p:spPr>
      </p:pic>
      <p:sp>
        <p:nvSpPr>
          <p:cNvPr id="2" name="Title 1"/>
          <p:cNvSpPr>
            <a:spLocks noGrp="1"/>
          </p:cNvSpPr>
          <p:nvPr>
            <p:ph type="title"/>
          </p:nvPr>
        </p:nvSpPr>
        <p:spPr>
          <a:xfrm>
            <a:off x="914400" y="5843016"/>
            <a:ext cx="10820400" cy="5669280"/>
          </a:xfrm>
        </p:spPr>
        <p:txBody>
          <a:bodyPr wrap="square">
            <a:spAutoFit/>
          </a:bodyPr>
          <a:lstStyle/>
          <a:p>
            <a:pPr/>
            <a:r>
              <a:rPr sz="3200" b="1" i="0">
                <a:latin typeface="Arial"/>
              </a:rPr>
              <a:t>Belang van het DC-instelpunt</a:t>
            </a:r>
            <a:r>
              <a:t>Punt B is de beste keuze:</a:t>
            </a:r>
            <a:endParaRPr sz="3200" b="1" i="0">
              <a:latin typeface="Arial"/>
            </a:endParaRPr>
          </a:p>
          <a:p>
            <a:pPr lvl="1"/>
            <a:r>
              <a:t>zo groot mogelijke spanningszwaai</a:t>
            </a:r>
          </a:p>
          <a:p>
            <a:pPr lvl="1"/>
            <a:r>
              <a:t>zo groot mogelijke stroomzwaai</a:t>
            </a:r>
          </a:p>
          <a:p>
            <a:pPr lvl="1"/>
            <a:r>
              <a:t>lineaire versterking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Eerste instelling:  vaste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1650269" y="539496"/>
            <a:ext cx="8891462"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18010" y="539496"/>
            <a:ext cx="10355979" cy="5669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55615" y="539496"/>
            <a:ext cx="8680769"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90759" y="539496"/>
            <a:ext cx="9210482"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eerste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952038" y="539496"/>
            <a:ext cx="10287923" cy="566928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van de eerste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24309" y="539496"/>
            <a:ext cx="8543381"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Inleiding vermogenversterkers</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IB</a:t>
            </a:r>
            <a:endParaRPr sz="3200" b="1" i="0">
              <a:latin typeface="Arial"/>
            </a:endParaRPr>
          </a:p>
        </p:txBody>
      </p:sp>
      <p:pic>
        <p:nvPicPr>
          <p:cNvPr id="3" name="Picture 2" descr="image.png"/>
          <p:cNvPicPr>
            <a:picLocks noChangeAspect="1"/>
          </p:cNvPicPr>
          <p:nvPr/>
        </p:nvPicPr>
        <p:blipFill>
          <a:blip r:embed="rId2"/>
          <a:stretch>
            <a:fillRect/>
          </a:stretch>
        </p:blipFill>
        <p:spPr>
          <a:xfrm>
            <a:off x="2099703" y="539496"/>
            <a:ext cx="7992593" cy="566928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RC</a:t>
            </a:r>
            <a:endParaRPr sz="3200" b="1" i="0">
              <a:latin typeface="Arial"/>
            </a:endParaRPr>
          </a:p>
        </p:txBody>
      </p:sp>
      <p:pic>
        <p:nvPicPr>
          <p:cNvPr id="3" name="Picture 2" descr="image.png"/>
          <p:cNvPicPr>
            <a:picLocks noChangeAspect="1"/>
          </p:cNvPicPr>
          <p:nvPr/>
        </p:nvPicPr>
        <p:blipFill>
          <a:blip r:embed="rId2"/>
          <a:stretch>
            <a:fillRect/>
          </a:stretch>
        </p:blipFill>
        <p:spPr>
          <a:xfrm>
            <a:off x="2257761" y="539496"/>
            <a:ext cx="7676477" cy="566928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afhankelijkheid van Vcc</a:t>
            </a:r>
            <a:endParaRPr sz="3200" b="1" i="0">
              <a:latin typeface="Arial"/>
            </a:endParaRPr>
          </a:p>
        </p:txBody>
      </p:sp>
      <p:pic>
        <p:nvPicPr>
          <p:cNvPr id="3" name="Picture 2" descr="image.png"/>
          <p:cNvPicPr>
            <a:picLocks noChangeAspect="1"/>
          </p:cNvPicPr>
          <p:nvPr/>
        </p:nvPicPr>
        <p:blipFill>
          <a:blip r:embed="rId2"/>
          <a:stretch>
            <a:fillRect/>
          </a:stretch>
        </p:blipFill>
        <p:spPr>
          <a:xfrm>
            <a:off x="1990380" y="539496"/>
            <a:ext cx="8211239"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866301" y="539496"/>
            <a:ext cx="8459397"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Tweede instelling: emitter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2033405" y="539496"/>
            <a:ext cx="8125189"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573408" y="539496"/>
            <a:ext cx="9045183" cy="566928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777247" y="539496"/>
            <a:ext cx="8637506"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Invloed van RE in de basis-emitter lus</a:t>
            </a:r>
            <a:endParaRPr sz="3200" b="1" i="0">
              <a:latin typeface="Arial"/>
            </a:endParaRPr>
          </a:p>
        </p:txBody>
      </p:sp>
      <p:pic>
        <p:nvPicPr>
          <p:cNvPr id="3" name="Picture 2" descr="image.png"/>
          <p:cNvPicPr>
            <a:picLocks noChangeAspect="1"/>
          </p:cNvPicPr>
          <p:nvPr/>
        </p:nvPicPr>
        <p:blipFill>
          <a:blip r:embed="rId2"/>
          <a:stretch>
            <a:fillRect/>
          </a:stretch>
        </p:blipFill>
        <p:spPr>
          <a:xfrm>
            <a:off x="1839936" y="539496"/>
            <a:ext cx="8512127"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Collector-emitter lus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18577" y="539496"/>
            <a:ext cx="8754845"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de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80505" y="539496"/>
            <a:ext cx="8630990"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1425156" y="539496"/>
            <a:ext cx="9341688"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Belastingslijn van de tweede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127824" y="539496"/>
            <a:ext cx="7936352"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Derde instelling: spanningsdeler bias</a:t>
            </a:r>
            <a:endParaRPr sz="3200" b="1" i="0">
              <a:latin typeface="Arial"/>
            </a:endParaRPr>
          </a:p>
        </p:txBody>
      </p:sp>
      <p:pic>
        <p:nvPicPr>
          <p:cNvPr id="3" name="Picture 2" descr="image.png"/>
          <p:cNvPicPr>
            <a:picLocks noChangeAspect="1"/>
          </p:cNvPicPr>
          <p:nvPr/>
        </p:nvPicPr>
        <p:blipFill>
          <a:blip r:embed="rId2"/>
          <a:stretch>
            <a:fillRect/>
          </a:stretch>
        </p:blipFill>
        <p:spPr>
          <a:xfrm>
            <a:off x="1344189" y="539496"/>
            <a:ext cx="9503622"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Berekening van VB voor de derde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402799" y="539496"/>
            <a:ext cx="9386402"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DC-instelpunt van de derde instelling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15126" y="539496"/>
            <a:ext cx="8961748" cy="566928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DC-equivalent van de derde instelling: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685464" y="539496"/>
            <a:ext cx="8821071" cy="566928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Capacitieve koppeling van 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03719" y="539496"/>
            <a:ext cx="8784561" cy="566928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Rechtstreekse aansluiting van 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15192" y="539496"/>
            <a:ext cx="8761615" cy="566928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 bij een serieel gevoede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152293" y="539496"/>
            <a:ext cx="9887414" cy="566928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Serieel gevoede belasting: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159438" y="539496"/>
            <a:ext cx="9873124" cy="566928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81391" y="539496"/>
            <a:ext cx="9429217"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Vermogenversterkers</a:t>
            </a:r>
            <a:endParaRPr sz="3200" b="1" i="0">
              <a:latin typeface="Arial"/>
            </a:endParaRPr>
          </a:p>
        </p:txBody>
      </p:sp>
      <p:pic>
        <p:nvPicPr>
          <p:cNvPr id="3" name="Picture 2" descr="image.png"/>
          <p:cNvPicPr>
            <a:picLocks noChangeAspect="1"/>
          </p:cNvPicPr>
          <p:nvPr/>
        </p:nvPicPr>
        <p:blipFill>
          <a:blip r:embed="rId2"/>
          <a:stretch>
            <a:fillRect/>
          </a:stretch>
        </p:blipFill>
        <p:spPr>
          <a:xfrm>
            <a:off x="614591" y="539496"/>
            <a:ext cx="10962818" cy="566928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Werking met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34553" y="539496"/>
            <a:ext cx="9922894" cy="566928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 met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879008" y="539496"/>
            <a:ext cx="10433983" cy="566928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 Oefening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344000" y="539496"/>
            <a:ext cx="9503999" cy="566928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Transformator-gekoppelde belasting: Oplossing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778801" y="539496"/>
            <a:ext cx="8634398" cy="566928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DC belastingslijn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1458084" y="539496"/>
            <a:ext cx="9275832" cy="566928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A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4187833" y="539496"/>
            <a:ext cx="3816334" cy="566928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en Spanningen als functie van de tijd</a:t>
            </a:r>
            <a:endParaRPr sz="3200" b="1" i="0">
              <a:latin typeface="Arial"/>
            </a:endParaRPr>
          </a:p>
        </p:txBody>
      </p:sp>
      <p:pic>
        <p:nvPicPr>
          <p:cNvPr id="3" name="Picture 2" descr="image.png"/>
          <p:cNvPicPr>
            <a:picLocks noChangeAspect="1"/>
          </p:cNvPicPr>
          <p:nvPr/>
        </p:nvPicPr>
        <p:blipFill>
          <a:blip r:embed="rId2"/>
          <a:stretch>
            <a:fillRect/>
          </a:stretch>
        </p:blipFill>
        <p:spPr>
          <a:xfrm>
            <a:off x="2576454" y="539496"/>
            <a:ext cx="7039092" cy="566928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Belastingskarakteristiek</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466088" y="539496"/>
            <a:ext cx="9259824" cy="566928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a:t>
            </a:r>
            <a:endParaRPr sz="2400" b="0" i="0">
              <a:latin typeface="Courier"/>
            </a:endParaRPr>
          </a:p>
          <a:p>
            <a:pPr>
              <a:lnSpc>
                <a:spcPts val="2400"/>
              </a:lnSpc>
              <a:defRPr>
                <a:solidFill>
                  <a:srgbClr val="FFFFFF"/>
                </a:solidFill>
              </a:defRPr>
            </a:pPr>
            <a:r>
              <a:rPr sz="2400" b="0" i="0">
                <a:latin typeface="Courier"/>
              </a:rPr>
              <a:t>L2_TX1       1 0 1</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a:t>
            </a:r>
            <a:endParaRPr sz="3200" b="1" i="0">
              <a:latin typeface="Arial"/>
            </a:endParaR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Stroom-spanning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459812" y="539496"/>
            <a:ext cx="7272375" cy="566928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Spice file van een eenvoudige Klasse A versterker</a:t>
            </a:r>
            <a:endParaRPr sz="2400" b="0" i="0">
              <a:latin typeface="Courier"/>
            </a:endParaRPr>
          </a:p>
          <a:p>
            <a:pPr>
              <a:lnSpc>
                <a:spcPts val="2400"/>
              </a:lnSpc>
              <a:defRPr>
                <a:solidFill>
                  <a:srgbClr val="FFFFFF"/>
                </a:solidFill>
              </a:defRPr>
            </a:pPr>
            <a:r>
              <a:rPr sz="2400" b="0" i="0">
                <a:latin typeface="Courier"/>
              </a:rPr>
              <a:t>R_R6         0 1  8</a:t>
            </a:r>
            <a:endParaRPr sz="2400" b="0" i="0">
              <a:latin typeface="Courier"/>
            </a:endParaRPr>
          </a:p>
          <a:p>
            <a:pPr>
              <a:lnSpc>
                <a:spcPts val="2400"/>
              </a:lnSpc>
              <a:defRPr>
                <a:solidFill>
                  <a:srgbClr val="FFFFFF"/>
                </a:solidFill>
              </a:defRPr>
            </a:pPr>
            <a:r>
              <a:rPr sz="2400" b="0" i="0">
                <a:latin typeface="Courier"/>
              </a:rPr>
              <a:t>R_R7         3 2  1</a:t>
            </a:r>
            <a:endParaRPr sz="2400" b="0" i="0">
              <a:latin typeface="Courier"/>
            </a:endParaRPr>
          </a:p>
          <a:p>
            <a:pPr>
              <a:lnSpc>
                <a:spcPts val="2400"/>
              </a:lnSpc>
              <a:defRPr>
                <a:solidFill>
                  <a:srgbClr val="FFFFFF"/>
                </a:solidFill>
              </a:defRPr>
            </a:pPr>
            <a:r>
              <a:rPr sz="2400" b="0" i="0">
                <a:latin typeface="Courier"/>
              </a:rPr>
              <a:t>L1_TX1       3 4 25m</a:t>
            </a:r>
            <a:endParaRPr sz="2400" b="0" i="0">
              <a:latin typeface="Courier"/>
            </a:endParaRPr>
          </a:p>
          <a:p>
            <a:pPr>
              <a:lnSpc>
                <a:spcPts val="2400"/>
              </a:lnSpc>
              <a:defRPr>
                <a:solidFill>
                  <a:srgbClr val="FFFFFF"/>
                </a:solidFill>
              </a:defRPr>
            </a:pPr>
            <a:r>
              <a:rPr sz="2400" b="0" i="0">
                <a:latin typeface="Courier"/>
              </a:rPr>
              <a:t>L2_TX1       1 0 1m</a:t>
            </a:r>
            <a:endParaRPr sz="2400" b="0" i="0">
              <a:latin typeface="Courier"/>
            </a:endParaRPr>
          </a:p>
          <a:p>
            <a:pPr>
              <a:lnSpc>
                <a:spcPts val="2400"/>
              </a:lnSpc>
              <a:defRPr>
                <a:solidFill>
                  <a:srgbClr val="FFFFFF"/>
                </a:solidFill>
              </a:defRPr>
            </a:pPr>
            <a:r>
              <a:rPr sz="2400" b="0" i="0">
                <a:latin typeface="Courier"/>
              </a:rPr>
              <a:t>K_TX1        L1_TX1 L2_TX1 1.</a:t>
            </a:r>
            <a:endParaRPr sz="2400" b="0" i="0">
              <a:latin typeface="Courier"/>
            </a:endParaRPr>
          </a:p>
          <a:p>
            <a:pPr>
              <a:lnSpc>
                <a:spcPts val="2400"/>
              </a:lnSpc>
              <a:defRPr>
                <a:solidFill>
                  <a:srgbClr val="FFFFFF"/>
                </a:solidFill>
              </a:defRPr>
            </a:pPr>
            <a:r>
              <a:rPr sz="2400" b="0" i="0">
                <a:latin typeface="Courier"/>
              </a:rPr>
              <a:t>Q_Q5         4 5 0 Q2</a:t>
            </a:r>
            <a:endParaRPr sz="2400" b="0" i="0">
              <a:latin typeface="Courier"/>
            </a:endParaRPr>
          </a:p>
          <a:p>
            <a:pPr>
              <a:lnSpc>
                <a:spcPts val="2400"/>
              </a:lnSpc>
              <a:defRPr>
                <a:solidFill>
                  <a:srgbClr val="FFFFFF"/>
                </a:solidFill>
              </a:defRPr>
            </a:pPr>
            <a:r>
              <a:rPr sz="2400" b="0" i="0">
                <a:latin typeface="Courier"/>
              </a:rPr>
              <a:t>I_I4         0 5  SIN(17m 15m 100k) DC=17m</a:t>
            </a:r>
            <a:endParaRPr sz="2400" b="0" i="0">
              <a:latin typeface="Courier"/>
            </a:endParaRPr>
          </a:p>
          <a:p>
            <a:pPr>
              <a:lnSpc>
                <a:spcPts val="2400"/>
              </a:lnSpc>
              <a:defRPr>
                <a:solidFill>
                  <a:srgbClr val="FFFFFF"/>
                </a:solidFill>
              </a:defRPr>
            </a:pPr>
            <a:r>
              <a:rPr sz="2400" b="0" i="0">
                <a:latin typeface="Courier"/>
              </a:rPr>
              <a:t>V_VDD        2 0 66V</a:t>
            </a:r>
            <a:endParaRPr sz="2400" b="0" i="0">
              <a:latin typeface="Courier"/>
            </a:endParaRPr>
          </a:p>
          <a:p>
            <a:pPr>
              <a:lnSpc>
                <a:spcPts val="2400"/>
              </a:lnSpc>
              <a:defRPr>
                <a:solidFill>
                  <a:srgbClr val="FFFFFF"/>
                </a:solidFill>
              </a:defRPr>
            </a:pPr>
            <a:endParaRPr sz="2400" b="0" i="0">
              <a:latin typeface="Courier"/>
            </a:endParaRPr>
          </a:p>
          <a:p>
            <a:pPr>
              <a:lnSpc>
                <a:spcPts val="2400"/>
              </a:lnSpc>
              <a:defRPr>
                <a:solidFill>
                  <a:srgbClr val="FFFFFF"/>
                </a:solidFill>
              </a:defRPr>
            </a:pPr>
            <a:r>
              <a:rPr sz="2400" b="0" i="0">
                <a:latin typeface="Courier"/>
              </a:rPr>
              <a:t>.model Q2  NPN(Is=14.34p BF=20 )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code 100 kHz aansturing</a:t>
            </a:r>
            <a:endParaRPr sz="3200" b="1" i="0">
              <a:latin typeface="Arial"/>
            </a:endParaR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100 kHz aansturing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2547481" y="539496"/>
            <a:ext cx="7097037" cy="566928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Ogenblikkelijk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2526608" y="539496"/>
            <a:ext cx="7138784" cy="5669280"/>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 belastingslijn-resistief</a:t>
            </a:r>
            <a:endParaRPr sz="3200" b="1" i="0">
              <a:latin typeface="Arial"/>
            </a:endParaRPr>
          </a:p>
        </p:txBody>
      </p:sp>
      <p:pic>
        <p:nvPicPr>
          <p:cNvPr id="3" name="Picture 2" descr="image.png"/>
          <p:cNvPicPr>
            <a:picLocks noChangeAspect="1"/>
          </p:cNvPicPr>
          <p:nvPr/>
        </p:nvPicPr>
        <p:blipFill>
          <a:blip r:embed="rId2"/>
          <a:stretch>
            <a:fillRect/>
          </a:stretch>
        </p:blipFill>
        <p:spPr>
          <a:xfrm>
            <a:off x="1384505" y="539496"/>
            <a:ext cx="9422990" cy="5669280"/>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AC belasting- inductief</a:t>
            </a:r>
            <a:endParaRPr sz="3200" b="1" i="0">
              <a:latin typeface="Arial"/>
            </a:endParaRPr>
          </a:p>
        </p:txBody>
      </p:sp>
      <p:pic>
        <p:nvPicPr>
          <p:cNvPr id="3" name="Picture 2" descr="image.png"/>
          <p:cNvPicPr>
            <a:picLocks noChangeAspect="1"/>
          </p:cNvPicPr>
          <p:nvPr/>
        </p:nvPicPr>
        <p:blipFill>
          <a:blip r:embed="rId2"/>
          <a:stretch>
            <a:fillRect/>
          </a:stretch>
        </p:blipFill>
        <p:spPr>
          <a:xfrm>
            <a:off x="1639280" y="539496"/>
            <a:ext cx="8913439" cy="566928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10074" y="539496"/>
            <a:ext cx="9171852" cy="5669280"/>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Vermogen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474738" y="539496"/>
            <a:ext cx="9242523" cy="566928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614182" y="539496"/>
            <a:ext cx="8963635"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Gevolgen rendement</a:t>
            </a:r>
            <a:endParaRPr sz="3200" b="1" i="0">
              <a:latin typeface="Arial"/>
            </a:endParaRPr>
          </a:p>
        </p:txBody>
      </p:sp>
      <p:pic>
        <p:nvPicPr>
          <p:cNvPr id="3" name="Picture 2" descr="image.png"/>
          <p:cNvPicPr>
            <a:picLocks noChangeAspect="1"/>
          </p:cNvPicPr>
          <p:nvPr/>
        </p:nvPicPr>
        <p:blipFill>
          <a:blip r:embed="rId2"/>
          <a:stretch>
            <a:fillRect/>
          </a:stretch>
        </p:blipFill>
        <p:spPr>
          <a:xfrm>
            <a:off x="1174678" y="539496"/>
            <a:ext cx="9842644" cy="5669280"/>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3" name="Picture 2" descr="image.png"/>
          <p:cNvPicPr>
            <a:picLocks noChangeAspect="1"/>
          </p:cNvPicPr>
          <p:nvPr/>
        </p:nvPicPr>
        <p:blipFill>
          <a:blip r:embed="rId2"/>
          <a:stretch>
            <a:fillRect/>
          </a:stretch>
        </p:blipFill>
        <p:spPr>
          <a:xfrm>
            <a:off x="1415324" y="539496"/>
            <a:ext cx="9361351" cy="566928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Ontwerp een klasse A versterker met een luidspreker als belasting (8 Ohm) en een nuttig muziekvermogen van 10 W.</a:t>
            </a:r>
          </a:p>
          <a:p>
            <a:pPr lvl="1"/>
            <a:r>
              <a:t>De wikkelverhouding van de gekozen transformator is n=5 met een weerstand van de primaire wikkeling R’= 1 Ohm.</a:t>
            </a:r>
          </a:p>
          <a:p>
            <a:pPr lvl="1"/>
            <a:r>
              <a:t>De vermogentransistor heeft een verzadigingsspanning van 0.3 volt en </a:t>
            </a:r>
            <a:r>
              <a:t>β_F</a:t>
            </a:r>
            <a:r>
              <a:t> van 20.</a:t>
            </a:r>
          </a:p>
          <a:p>
            <a:pPr lvl="1"/>
            <a:r>
              <a:t>Wat is de nodige voedingsspanning?</a:t>
            </a:r>
          </a:p>
          <a:p>
            <a:pPr lvl="1"/>
            <a:r>
              <a:t>Hoe groot is de DC instelstroom aan de basis?</a:t>
            </a:r>
          </a:p>
          <a:p>
            <a:pPr lvl="1"/>
            <a:r>
              <a:t>Wat is de maximale spanning in het circuit bij maximaal vermogen?</a:t>
            </a:r>
          </a:p>
          <a:p>
            <a:pPr lvl="1"/>
            <a:r>
              <a:t>Wat is de maximale stroom in het circuit bij maximaal vermogen?</a:t>
            </a:r>
          </a:p>
          <a:p>
            <a:pPr lvl="1"/>
            <a:r>
              <a:t>Hoe groot is de AC stroomamplitude aangelegd aan de basis om 1 W muziekvermogen te bekomen? Wat is dan het rendement?</a:t>
            </a:r>
          </a:p>
        </p:txBody>
      </p:sp>
      <p:sp>
        <p:nvSpPr>
          <p:cNvPr id="3" name="Title 2"/>
          <p:cNvSpPr>
            <a:spLocks noGrp="1"/>
          </p:cNvSpPr>
          <p:nvPr>
            <p:ph type="title"/>
          </p:nvPr>
        </p:nvSpPr>
        <p:spPr/>
        <p:txBody>
          <a:bodyPr wrap="square">
            <a:noAutofit/>
          </a:bodyPr>
          <a:lstStyle/>
          <a:p>
            <a:r>
              <a:rPr sz="3200" b="1" i="0">
                <a:latin typeface="Arial"/>
              </a:rPr>
              <a:t>Oefening</a:t>
            </a:r>
            <a:endParaRPr sz="3200" b="1" i="0">
              <a:latin typeface="Arial"/>
            </a:endParaR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Meerdere trappen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56826" y="539496"/>
            <a:ext cx="9078348"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In- en uitgangen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546066" y="539496"/>
            <a:ext cx="9099868"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Belastingen die vermogen vragen hebben een belangrijke resistieve component.</a:t>
            </a:r>
          </a:p>
          <a:p>
            <a:pPr lvl="1"/>
            <a:r>
              <a:t>Belastingen die niet zuiver resistief zijn, kunnen in principe door een passend filter resistief gemaakt worden.</a:t>
            </a:r>
          </a:p>
          <a:p>
            <a:pPr lvl="1"/>
            <a:r>
              <a:t>In wat verder volgt, beschouwen we de versterker met een resistieve belasting.</a:t>
            </a:r>
          </a:p>
        </p:txBody>
      </p:sp>
      <p:sp>
        <p:nvSpPr>
          <p:cNvPr id="3" name="Title 2"/>
          <p:cNvSpPr>
            <a:spLocks noGrp="1"/>
          </p:cNvSpPr>
          <p:nvPr>
            <p:ph type="title"/>
          </p:nvPr>
        </p:nvSpPr>
        <p:spPr/>
        <p:txBody>
          <a:bodyPr wrap="square">
            <a:noAutofit/>
          </a:bodyPr>
          <a:lstStyle/>
          <a:p>
            <a:r>
              <a:rPr sz="3200" b="1" i="0">
                <a:latin typeface="Arial"/>
              </a:rPr>
              <a:t>Belasting</a:t>
            </a:r>
            <a:endParaRPr sz="3200" b="1" i="0">
              <a:latin typeface="Arial"/>
            </a:endParaRPr>
          </a:p>
        </p:txBody>
      </p:sp>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